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  <p:sldMasterId id="2147483688" r:id="rId4"/>
  </p:sldMasterIdLst>
  <p:notesMasterIdLst>
    <p:notesMasterId r:id="rId14"/>
  </p:notesMasterIdLst>
  <p:sldIdLst>
    <p:sldId id="279" r:id="rId5"/>
    <p:sldId id="257" r:id="rId6"/>
    <p:sldId id="288" r:id="rId7"/>
    <p:sldId id="289" r:id="rId8"/>
    <p:sldId id="290" r:id="rId9"/>
    <p:sldId id="291" r:id="rId10"/>
    <p:sldId id="292" r:id="rId11"/>
    <p:sldId id="287" r:id="rId12"/>
    <p:sldId id="293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9"/>
            <p14:sldId id="257"/>
            <p14:sldId id="288"/>
            <p14:sldId id="289"/>
            <p14:sldId id="290"/>
            <p14:sldId id="291"/>
            <p14:sldId id="292"/>
            <p14:sldId id="287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CBE6F9"/>
    <a:srgbClr val="FFFFFF"/>
    <a:srgbClr val="00A7E3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44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8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6.86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317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5423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835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65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61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8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60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6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0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16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22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53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41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44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841466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62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60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0899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229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045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8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98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255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71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313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868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716501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05687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26510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37451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575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01608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59795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9238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22925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37548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36108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82157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72770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73522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436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7691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05771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84649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06901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53631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5952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464449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73717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56889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09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16675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08257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520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4978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581827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92749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97647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07345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15880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826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85945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5870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70168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  <p:sldLayoutId id="2147483719" r:id="rId31"/>
    <p:sldLayoutId id="2147483720" r:id="rId32"/>
    <p:sldLayoutId id="2147483721" r:id="rId33"/>
    <p:sldLayoutId id="2147483722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customXml" Target="../ink/ink2.xml"/><Relationship Id="rId11" Type="http://schemas.openxmlformats.org/officeDocument/2006/relationships/customXml" Target="../ink/ink6.xml"/><Relationship Id="rId5" Type="http://schemas.openxmlformats.org/officeDocument/2006/relationships/customXml" Target="../ink/ink1.xml"/><Relationship Id="rId10" Type="http://schemas.openxmlformats.org/officeDocument/2006/relationships/customXml" Target="../ink/ink5.xml"/><Relationship Id="rId4" Type="http://schemas.openxmlformats.org/officeDocument/2006/relationships/image" Target="../media/image17.png"/><Relationship Id="rId9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simple</a:t>
            </a:r>
            <a:r>
              <a:rPr lang="pl-PL" dirty="0"/>
              <a:t> and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continuous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582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Shape 74"/>
          <p:cNvSpPr txBox="1">
            <a:spLocks/>
          </p:cNvSpPr>
          <p:nvPr/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 past simple and the past continuous in different ways. It’s important to understand the difference.</a:t>
            </a:r>
          </a:p>
        </p:txBody>
      </p:sp>
      <p:sp>
        <p:nvSpPr>
          <p:cNvPr id="7" name="Shape 75"/>
          <p:cNvSpPr txBox="1">
            <a:spLocks/>
          </p:cNvSpPr>
          <p:nvPr/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simple and continuous.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past simple and continuous.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pronounce regular past simple verbs in the positive.</a:t>
            </a:r>
          </a:p>
        </p:txBody>
      </p:sp>
      <p:sp>
        <p:nvSpPr>
          <p:cNvPr id="8" name="Google Shape;65;p15">
            <a:extLst>
              <a:ext uri="{FF2B5EF4-FFF2-40B4-BE49-F238E27FC236}">
                <a16:creationId xmlns:a16="http://schemas.microsoft.com/office/drawing/2014/main" id="{FFDAA7A3-CBBE-43D2-B44A-C91FB2B194F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simple and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continuous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1" y="1626936"/>
            <a:ext cx="1224685" cy="1224685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1432916" y="1416475"/>
            <a:ext cx="8992686" cy="854769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/>
              <a:t>In the summer holidays, </a:t>
            </a:r>
            <a:r>
              <a:rPr lang="en-US" sz="1600" b="1" dirty="0"/>
              <a:t>I saw my friends </a:t>
            </a:r>
            <a:r>
              <a:rPr lang="en-US" sz="1600" dirty="0"/>
              <a:t>almost every day. One day, </a:t>
            </a:r>
            <a:r>
              <a:rPr lang="en-US" sz="1600" b="1" dirty="0"/>
              <a:t>we went to a concert. </a:t>
            </a:r>
            <a:r>
              <a:rPr lang="en-US" sz="1600" dirty="0"/>
              <a:t>My </a:t>
            </a:r>
            <a:r>
              <a:rPr lang="en-US" sz="1600" dirty="0" err="1"/>
              <a:t>favourite</a:t>
            </a:r>
            <a:r>
              <a:rPr lang="en-US" sz="1600" dirty="0"/>
              <a:t> band was playing. </a:t>
            </a:r>
            <a:r>
              <a:rPr lang="en-US" sz="1600" b="1" dirty="0"/>
              <a:t>I met my friends first then we went for a pizza</a:t>
            </a:r>
            <a:r>
              <a:rPr lang="en-US" sz="1600" dirty="0"/>
              <a:t>. </a:t>
            </a:r>
            <a:r>
              <a:rPr lang="en-US" sz="1600" b="1" dirty="0"/>
              <a:t>The food didn’t arrive</a:t>
            </a:r>
            <a:r>
              <a:rPr lang="en-US" sz="1600" dirty="0"/>
              <a:t> for a long time, so </a:t>
            </a:r>
            <a:r>
              <a:rPr lang="en-US" sz="1600" b="1" dirty="0"/>
              <a:t>I was eating my pizza </a:t>
            </a:r>
            <a:r>
              <a:rPr lang="en-US" sz="1600" dirty="0"/>
              <a:t>when we had to leave for the concert...</a:t>
            </a:r>
            <a:endParaRPr lang="en-US" sz="16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459632"/>
              </p:ext>
            </p:extLst>
          </p:nvPr>
        </p:nvGraphicFramePr>
        <p:xfrm>
          <a:off x="141007" y="3079735"/>
          <a:ext cx="11809719" cy="260339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8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8287">
                  <a:extLst>
                    <a:ext uri="{9D8B030D-6E8A-4147-A177-3AD203B41FA5}">
                      <a16:colId xmlns:a16="http://schemas.microsoft.com/office/drawing/2014/main" val="3863471021"/>
                    </a:ext>
                  </a:extLst>
                </a:gridCol>
                <a:gridCol w="1968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286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1968286">
                  <a:extLst>
                    <a:ext uri="{9D8B030D-6E8A-4147-A177-3AD203B41FA5}">
                      <a16:colId xmlns:a16="http://schemas.microsoft.com/office/drawing/2014/main" val="1323283895"/>
                    </a:ext>
                  </a:extLst>
                </a:gridCol>
                <a:gridCol w="1968286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78353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85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 action that started and finished in the past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completed action after another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past habit or regular past event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past action in progress when another action occurred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set the scene to a story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an action in the past that is interrupted (usually by the past simple)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CF3BABE-CDE7-4C22-8481-E60DFBC04C73}"/>
              </a:ext>
            </a:extLst>
          </p:cNvPr>
          <p:cNvSpPr/>
          <p:nvPr/>
        </p:nvSpPr>
        <p:spPr>
          <a:xfrm>
            <a:off x="6055821" y="4633974"/>
            <a:ext cx="1770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(My friend took a photo of me when) I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was standing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next to her!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C9B9EBE-8D9A-4102-8143-E28329173DFE}"/>
              </a:ext>
            </a:extLst>
          </p:cNvPr>
          <p:cNvSpPr/>
          <p:nvPr/>
        </p:nvSpPr>
        <p:spPr>
          <a:xfrm>
            <a:off x="2128520" y="4650205"/>
            <a:ext cx="17147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met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friends first then 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went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for a pizza.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7F1C473-3FEA-42D5-B41D-3C1DB2AEDE5E}"/>
              </a:ext>
            </a:extLst>
          </p:cNvPr>
          <p:cNvSpPr/>
          <p:nvPr/>
        </p:nvSpPr>
        <p:spPr>
          <a:xfrm>
            <a:off x="8036758" y="4635490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 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were waiting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outside the concert hall in the cold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2376ECCA-4D1C-46EF-93D6-46970A23CC90}"/>
              </a:ext>
            </a:extLst>
          </p:cNvPr>
          <p:cNvSpPr/>
          <p:nvPr/>
        </p:nvSpPr>
        <p:spPr>
          <a:xfrm>
            <a:off x="9983538" y="4601271"/>
            <a:ext cx="1673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was eating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pizza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we had to leave).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7BFF1C5-6F3A-48AC-B5B5-6EDE644741CE}"/>
              </a:ext>
            </a:extLst>
          </p:cNvPr>
          <p:cNvSpPr/>
          <p:nvPr/>
        </p:nvSpPr>
        <p:spPr>
          <a:xfrm>
            <a:off x="141007" y="4638902"/>
            <a:ext cx="24192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went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to a concert.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AA04546-2512-41B3-8A9A-C69D3BF0F2D2}"/>
              </a:ext>
            </a:extLst>
          </p:cNvPr>
          <p:cNvSpPr/>
          <p:nvPr/>
        </p:nvSpPr>
        <p:spPr>
          <a:xfrm>
            <a:off x="4109041" y="4650205"/>
            <a:ext cx="19467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saw 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friends almost every day.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5" name="Rounded Rectangular Callout 4"/>
          <p:cNvSpPr/>
          <p:nvPr/>
        </p:nvSpPr>
        <p:spPr>
          <a:xfrm>
            <a:off x="1546898" y="2308779"/>
            <a:ext cx="8872350" cy="658493"/>
          </a:xfrm>
          <a:prstGeom prst="wedgeRoundRectCallout">
            <a:avLst>
              <a:gd name="adj1" fmla="val -52451"/>
              <a:gd name="adj2" fmla="val -4202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/>
              <a:t>We were waiting outside the concert hall </a:t>
            </a:r>
            <a:r>
              <a:rPr lang="en-US" sz="1600" dirty="0"/>
              <a:t>in the cold. Suddenly, the singer of the band came out to see her fans. My friend took a photo of me when </a:t>
            </a:r>
            <a:r>
              <a:rPr lang="en-US" sz="1600" b="1" dirty="0"/>
              <a:t>I was standing next to her</a:t>
            </a:r>
            <a:r>
              <a:rPr lang="en-US" sz="1600" dirty="0"/>
              <a:t>!</a:t>
            </a:r>
            <a:endParaRPr lang="en-GB" sz="1600" dirty="0"/>
          </a:p>
        </p:txBody>
      </p:sp>
      <p:sp>
        <p:nvSpPr>
          <p:cNvPr id="80" name="Rounded Rectangular Callout 29"/>
          <p:cNvSpPr/>
          <p:nvPr/>
        </p:nvSpPr>
        <p:spPr>
          <a:xfrm>
            <a:off x="1018403" y="5707880"/>
            <a:ext cx="6076331" cy="543690"/>
          </a:xfrm>
          <a:prstGeom prst="wedgeRoundRectCallout">
            <a:avLst>
              <a:gd name="adj1" fmla="val -54430"/>
              <a:gd name="adj2" fmla="val -3799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My friend took a photo of me </a:t>
            </a:r>
            <a:r>
              <a:rPr lang="en-US" sz="1600" b="1" dirty="0"/>
              <a:t>when</a:t>
            </a:r>
            <a:r>
              <a:rPr lang="en-US" sz="1600" dirty="0"/>
              <a:t> I was standing next to her!</a:t>
            </a:r>
            <a:endParaRPr lang="en-GB" sz="1600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7BFF1C5-6F3A-48AC-B5B5-6EDE644741CE}"/>
              </a:ext>
            </a:extLst>
          </p:cNvPr>
          <p:cNvSpPr/>
          <p:nvPr/>
        </p:nvSpPr>
        <p:spPr>
          <a:xfrm>
            <a:off x="141007" y="4963893"/>
            <a:ext cx="1924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The food </a:t>
            </a:r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didn’t arrive</a:t>
            </a:r>
            <a:r>
              <a:rPr lang="en-US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for a long time.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629" y="141624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5"/>
          <p:cNvSpPr/>
          <p:nvPr/>
        </p:nvSpPr>
        <p:spPr>
          <a:xfrm>
            <a:off x="10531156" y="915487"/>
            <a:ext cx="1461664" cy="2081952"/>
          </a:xfrm>
          <a:prstGeom prst="wedgeRoundRectCallout">
            <a:avLst>
              <a:gd name="adj1" fmla="val -49291"/>
              <a:gd name="adj2" fmla="val -5634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 and match the sentences in bold to </a:t>
            </a: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uses.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8850487" y="5631378"/>
            <a:ext cx="2866772" cy="1090332"/>
          </a:xfrm>
          <a:prstGeom prst="wedgeRoundRectCallout">
            <a:avLst>
              <a:gd name="adj1" fmla="val 860"/>
              <a:gd name="adj2" fmla="val -6114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this sentence again. Which word could be used instead of </a:t>
            </a:r>
            <a:r>
              <a:rPr lang="en-US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, with a similar meaning?</a:t>
            </a:r>
          </a:p>
        </p:txBody>
      </p:sp>
      <p:sp>
        <p:nvSpPr>
          <p:cNvPr id="71" name="Shape 87"/>
          <p:cNvSpPr/>
          <p:nvPr/>
        </p:nvSpPr>
        <p:spPr>
          <a:xfrm>
            <a:off x="7331232" y="5765425"/>
            <a:ext cx="1478302" cy="633418"/>
          </a:xfrm>
          <a:prstGeom prst="cloudCallout">
            <a:avLst>
              <a:gd name="adj1" fmla="val 59583"/>
              <a:gd name="adj2" fmla="val 4522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while</a:t>
            </a:r>
            <a:endParaRPr lang="en-US" sz="1600" i="1" u="none" strike="noStrike" cap="none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9CF32F51-4FFE-439A-BB8C-4B3BE6A0DE6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86331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2" grpId="0"/>
      <p:bldP spid="24" grpId="0"/>
      <p:bldP spid="14" grpId="0"/>
      <p:bldP spid="15" grpId="0"/>
      <p:bldP spid="65" grpId="0" animBg="1"/>
      <p:bldP spid="80" grpId="0" animBg="1"/>
      <p:bldP spid="21" grpId="0"/>
      <p:bldP spid="25" grpId="1" animBg="1"/>
      <p:bldP spid="26" grpId="0" animBg="1"/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simple and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continuous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1643216"/>
            <a:ext cx="1224685" cy="1224685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1672069" y="1365909"/>
            <a:ext cx="9266435" cy="905335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/>
              <a:t>In the summer holidays, </a:t>
            </a:r>
            <a:r>
              <a:rPr lang="en-US" sz="1600" b="1" u="sng" dirty="0"/>
              <a:t>I saw my friends almost every day</a:t>
            </a:r>
            <a:r>
              <a:rPr lang="en-US" sz="1600" dirty="0"/>
              <a:t>. </a:t>
            </a:r>
            <a:r>
              <a:rPr lang="en-US" sz="1600" b="1" u="sng" dirty="0"/>
              <a:t>One day, we went to a concert</a:t>
            </a:r>
            <a:r>
              <a:rPr lang="en-US" sz="1600" dirty="0"/>
              <a:t>. My </a:t>
            </a:r>
            <a:r>
              <a:rPr lang="en-US" sz="1600" dirty="0" err="1"/>
              <a:t>favourite</a:t>
            </a:r>
            <a:r>
              <a:rPr lang="en-US" sz="1600" dirty="0"/>
              <a:t> band was playing. </a:t>
            </a:r>
            <a:r>
              <a:rPr lang="en-US" sz="1600" b="1" u="sng" dirty="0"/>
              <a:t>I met my friends first then we went for a pizza</a:t>
            </a:r>
            <a:r>
              <a:rPr lang="en-US" sz="1600" dirty="0"/>
              <a:t>. The food didn’t arrive for a long time, so </a:t>
            </a:r>
            <a:r>
              <a:rPr lang="en-US" sz="1600" b="1" u="sng" dirty="0"/>
              <a:t>I was eating my pizza when we had to leave</a:t>
            </a:r>
            <a:r>
              <a:rPr lang="en-US" sz="1600" b="1" dirty="0"/>
              <a:t> </a:t>
            </a:r>
            <a:r>
              <a:rPr lang="en-US" sz="1600" dirty="0"/>
              <a:t>for the concert...</a:t>
            </a:r>
            <a:endParaRPr lang="en-US" sz="16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" name="Rounded Rectangular Callout 4"/>
          <p:cNvSpPr/>
          <p:nvPr/>
        </p:nvSpPr>
        <p:spPr>
          <a:xfrm>
            <a:off x="1665715" y="2308779"/>
            <a:ext cx="9272789" cy="658493"/>
          </a:xfrm>
          <a:prstGeom prst="wedgeRoundRectCallout">
            <a:avLst>
              <a:gd name="adj1" fmla="val -52451"/>
              <a:gd name="adj2" fmla="val -4202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We were waiting outside the concert hall in the cold. Suddenly, the singer of the band came out to see her fans. </a:t>
            </a:r>
            <a:r>
              <a:rPr lang="en-US" sz="1600" b="1" u="sng" dirty="0"/>
              <a:t>My friend took a photo of me when I was standing next to her</a:t>
            </a:r>
            <a:r>
              <a:rPr lang="en-US" sz="1600" b="1" dirty="0"/>
              <a:t>!</a:t>
            </a:r>
            <a:endParaRPr lang="en-GB" sz="1600" b="1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67" y="4790506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5"/>
          <p:cNvSpPr/>
          <p:nvPr/>
        </p:nvSpPr>
        <p:spPr>
          <a:xfrm>
            <a:off x="2012779" y="4852572"/>
            <a:ext cx="2599844" cy="1114292"/>
          </a:xfrm>
          <a:prstGeom prst="wedgeRoundRectCallout">
            <a:avLst>
              <a:gd name="adj1" fmla="val -65273"/>
              <a:gd name="adj2" fmla="val 3254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 and match the underlined sentences to the correct timeline.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1" name="Entrada de lápiz 12">
                <a:extLst>
                  <a:ext uri="{FF2B5EF4-FFF2-40B4-BE49-F238E27FC236}">
                    <a16:creationId xmlns:a16="http://schemas.microsoft.com/office/drawing/2014/main" id="{26E73EDE-ED77-4428-88A0-ED3A5A54F9FA}"/>
                  </a:ext>
                </a:extLst>
              </p14:cNvPr>
              <p14:cNvContentPartPr/>
              <p14:nvPr/>
            </p14:nvContentPartPr>
            <p14:xfrm>
              <a:off x="6102123" y="6390308"/>
              <a:ext cx="271" cy="360"/>
            </p14:xfrm>
          </p:contentPart>
        </mc:Choice>
        <mc:Fallback xmlns="">
          <p:pic>
            <p:nvPicPr>
              <p:cNvPr id="41" name="Entrada de lápiz 12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26E73EDE-ED77-4428-88A0-ED3A5A54F9FA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grpSp>
        <p:nvGrpSpPr>
          <p:cNvPr id="121" name="Agrupar 120"/>
          <p:cNvGrpSpPr/>
          <p:nvPr/>
        </p:nvGrpSpPr>
        <p:grpSpPr>
          <a:xfrm>
            <a:off x="5858630" y="5245164"/>
            <a:ext cx="3019171" cy="651860"/>
            <a:chOff x="5798726" y="5544705"/>
            <a:chExt cx="3019171" cy="651860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454468" y="5866149"/>
              <a:ext cx="0" cy="3304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8726" y="6038755"/>
              <a:ext cx="3019171" cy="1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59">
              <a:extLst>
                <a:ext uri="{FF2B5EF4-FFF2-40B4-BE49-F238E27FC236}">
                  <a16:creationId xmlns:a16="http://schemas.microsoft.com/office/drawing/2014/main" id="{81A0A01C-C4F2-4C9A-AF6D-5F46FBFCF8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2591" y="5866965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59">
              <a:extLst>
                <a:ext uri="{FF2B5EF4-FFF2-40B4-BE49-F238E27FC236}">
                  <a16:creationId xmlns:a16="http://schemas.microsoft.com/office/drawing/2014/main" id="{7A661721-5810-45A7-A58E-64673AE04D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6203" y="5860658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59">
              <a:extLst>
                <a:ext uri="{FF2B5EF4-FFF2-40B4-BE49-F238E27FC236}">
                  <a16:creationId xmlns:a16="http://schemas.microsoft.com/office/drawing/2014/main" id="{BC946902-6F84-48CF-AFF8-71672FEC5E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1218" y="5860414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9">
              <a:extLst>
                <a:ext uri="{FF2B5EF4-FFF2-40B4-BE49-F238E27FC236}">
                  <a16:creationId xmlns:a16="http://schemas.microsoft.com/office/drawing/2014/main" id="{FED63CD1-9A2F-44AE-877B-79605E2A8E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8280" y="5860655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59">
              <a:extLst>
                <a:ext uri="{FF2B5EF4-FFF2-40B4-BE49-F238E27FC236}">
                  <a16:creationId xmlns:a16="http://schemas.microsoft.com/office/drawing/2014/main" id="{D63F0C88-F5D0-4505-A109-31E9D0DCBC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4830" y="5863244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9">
              <a:extLst>
                <a:ext uri="{FF2B5EF4-FFF2-40B4-BE49-F238E27FC236}">
                  <a16:creationId xmlns:a16="http://schemas.microsoft.com/office/drawing/2014/main" id="{B75ED29A-2EE9-4A4F-8272-FAE5EE075F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4236" y="5860415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9">
              <a:extLst>
                <a:ext uri="{FF2B5EF4-FFF2-40B4-BE49-F238E27FC236}">
                  <a16:creationId xmlns:a16="http://schemas.microsoft.com/office/drawing/2014/main" id="{732A4D03-66B1-44A0-8BB6-F32CCF0793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10952" y="5860654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9">
              <a:extLst>
                <a:ext uri="{FF2B5EF4-FFF2-40B4-BE49-F238E27FC236}">
                  <a16:creationId xmlns:a16="http://schemas.microsoft.com/office/drawing/2014/main" id="{0DA31B30-4686-48A1-ADFE-E0F17D2A5D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12553" y="5867449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9">
              <a:extLst>
                <a:ext uri="{FF2B5EF4-FFF2-40B4-BE49-F238E27FC236}">
                  <a16:creationId xmlns:a16="http://schemas.microsoft.com/office/drawing/2014/main" id="{BACA945A-08FF-47C6-AB8B-F313271F2B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82864" y="5851764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9">
              <a:extLst>
                <a:ext uri="{FF2B5EF4-FFF2-40B4-BE49-F238E27FC236}">
                  <a16:creationId xmlns:a16="http://schemas.microsoft.com/office/drawing/2014/main" id="{96F1B20B-B702-42CB-B133-8EE734A296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59431" y="5861140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9">
              <a:extLst>
                <a:ext uri="{FF2B5EF4-FFF2-40B4-BE49-F238E27FC236}">
                  <a16:creationId xmlns:a16="http://schemas.microsoft.com/office/drawing/2014/main" id="{40B8B3CF-9FB6-4F0C-BCC0-A8A7C3F5CE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3029" y="5870516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9">
              <a:extLst>
                <a:ext uri="{FF2B5EF4-FFF2-40B4-BE49-F238E27FC236}">
                  <a16:creationId xmlns:a16="http://schemas.microsoft.com/office/drawing/2014/main" id="{784D6C60-38F7-4646-9BD1-B2DC46837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84629" y="5868173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>
              <a:extLst>
                <a:ext uri="{FF2B5EF4-FFF2-40B4-BE49-F238E27FC236}">
                  <a16:creationId xmlns:a16="http://schemas.microsoft.com/office/drawing/2014/main" id="{27C3BD49-5EA2-4C2C-AFCD-33D8376777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4941" y="5879898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adroTexto 10"/>
            <p:cNvSpPr txBox="1"/>
            <p:nvPr/>
          </p:nvSpPr>
          <p:spPr>
            <a:xfrm>
              <a:off x="8176031" y="5544705"/>
              <a:ext cx="566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now</a:t>
              </a:r>
            </a:p>
          </p:txBody>
        </p:sp>
      </p:grpSp>
      <p:grpSp>
        <p:nvGrpSpPr>
          <p:cNvPr id="63" name="Agrupar 62"/>
          <p:cNvGrpSpPr/>
          <p:nvPr/>
        </p:nvGrpSpPr>
        <p:grpSpPr>
          <a:xfrm>
            <a:off x="1851749" y="3496997"/>
            <a:ext cx="3026919" cy="675822"/>
            <a:chOff x="8680827" y="3868428"/>
            <a:chExt cx="3026919" cy="675822"/>
          </a:xfrm>
        </p:grpSpPr>
        <p:cxnSp>
          <p:nvCxnSpPr>
            <p:cNvPr id="67" name="Conector recto 66"/>
            <p:cNvCxnSpPr/>
            <p:nvPr/>
          </p:nvCxnSpPr>
          <p:spPr>
            <a:xfrm flipH="1">
              <a:off x="11339182" y="4213834"/>
              <a:ext cx="1" cy="3304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>
              <a:off x="8680827" y="4370974"/>
              <a:ext cx="3026919" cy="10393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CuadroTexto 68"/>
            <p:cNvSpPr txBox="1"/>
            <p:nvPr/>
          </p:nvSpPr>
          <p:spPr>
            <a:xfrm>
              <a:off x="11085268" y="3868428"/>
              <a:ext cx="521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now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2" name="Entrada de lápiz 11">
                  <a:extLst>
                    <a:ext uri="{FF2B5EF4-FFF2-40B4-BE49-F238E27FC236}">
                      <a16:creationId xmlns:a16="http://schemas.microsoft.com/office/drawing/2014/main" id="{FF72E246-E96D-4387-84FB-BBB35AE7CA80}"/>
                    </a:ext>
                  </a:extLst>
                </p14:cNvPr>
                <p14:cNvContentPartPr/>
                <p14:nvPr/>
              </p14:nvContentPartPr>
              <p14:xfrm>
                <a:off x="9696678" y="4245544"/>
                <a:ext cx="257040" cy="283680"/>
              </p14:xfrm>
            </p:contentPart>
          </mc:Choice>
          <mc:Fallback xmlns="">
            <p:pic>
              <p:nvPicPr>
                <p:cNvPr id="72" name="Entrada de lápiz 11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FF72E246-E96D-4387-84FB-BBB35AE7CA8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696678" y="4245544"/>
                  <a:ext cx="257040" cy="28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Agrupar 63"/>
          <p:cNvGrpSpPr/>
          <p:nvPr/>
        </p:nvGrpSpPr>
        <p:grpSpPr>
          <a:xfrm>
            <a:off x="5863316" y="4493481"/>
            <a:ext cx="3026919" cy="675822"/>
            <a:chOff x="8672928" y="4822212"/>
            <a:chExt cx="3026919" cy="675822"/>
          </a:xfrm>
        </p:grpSpPr>
        <p:cxnSp>
          <p:nvCxnSpPr>
            <p:cNvPr id="73" name="Conector recto 72"/>
            <p:cNvCxnSpPr/>
            <p:nvPr/>
          </p:nvCxnSpPr>
          <p:spPr>
            <a:xfrm flipH="1">
              <a:off x="11331283" y="5167618"/>
              <a:ext cx="1" cy="3304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>
              <a:off x="8672928" y="5324758"/>
              <a:ext cx="3026919" cy="10393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72">
              <a:extLst>
                <a:ext uri="{FF2B5EF4-FFF2-40B4-BE49-F238E27FC236}">
                  <a16:creationId xmlns:a16="http://schemas.microsoft.com/office/drawing/2014/main" id="{094915DC-6A91-4087-908C-3E9D7B649574}"/>
                </a:ext>
              </a:extLst>
            </p:cNvPr>
            <p:cNvCxnSpPr>
              <a:cxnSpLocks/>
            </p:cNvCxnSpPr>
            <p:nvPr/>
          </p:nvCxnSpPr>
          <p:spPr>
            <a:xfrm>
              <a:off x="9368125" y="5122228"/>
              <a:ext cx="886243" cy="1363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40" name="Entrada de lápiz 11">
                  <a:extLst>
                    <a:ext uri="{FF2B5EF4-FFF2-40B4-BE49-F238E27FC236}">
                      <a16:creationId xmlns:a16="http://schemas.microsoft.com/office/drawing/2014/main" id="{FF72E246-E96D-4387-84FB-BBB35AE7CA80}"/>
                    </a:ext>
                  </a:extLst>
                </p14:cNvPr>
                <p14:cNvContentPartPr/>
                <p14:nvPr/>
              </p14:nvContentPartPr>
              <p14:xfrm>
                <a:off x="10148484" y="5165766"/>
                <a:ext cx="257040" cy="283680"/>
              </p14:xfrm>
            </p:contentPart>
          </mc:Choice>
          <mc:Fallback xmlns="">
            <p:pic>
              <p:nvPicPr>
                <p:cNvPr id="40" name="Entrada de lápiz 11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FF72E246-E96D-4387-84FB-BBB35AE7CA8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148484" y="5165766"/>
                  <a:ext cx="257040" cy="28368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75" name="CuadroTexto 74"/>
            <p:cNvSpPr txBox="1"/>
            <p:nvPr/>
          </p:nvSpPr>
          <p:spPr>
            <a:xfrm>
              <a:off x="11077369" y="4822212"/>
              <a:ext cx="521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now</a:t>
              </a:r>
            </a:p>
          </p:txBody>
        </p:sp>
      </p:grpSp>
      <p:grpSp>
        <p:nvGrpSpPr>
          <p:cNvPr id="19" name="Agrupar 18"/>
          <p:cNvGrpSpPr/>
          <p:nvPr/>
        </p:nvGrpSpPr>
        <p:grpSpPr>
          <a:xfrm>
            <a:off x="5853655" y="3752539"/>
            <a:ext cx="3026919" cy="675822"/>
            <a:chOff x="6428736" y="3429036"/>
            <a:chExt cx="3026919" cy="675822"/>
          </a:xfrm>
        </p:grpSpPr>
        <p:cxnSp>
          <p:nvCxnSpPr>
            <p:cNvPr id="76" name="Conector recto 75"/>
            <p:cNvCxnSpPr/>
            <p:nvPr/>
          </p:nvCxnSpPr>
          <p:spPr>
            <a:xfrm flipH="1">
              <a:off x="9087091" y="3774442"/>
              <a:ext cx="1" cy="3304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>
              <a:off x="6428736" y="3931582"/>
              <a:ext cx="3026919" cy="10393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CuadroTexto 77"/>
            <p:cNvSpPr txBox="1"/>
            <p:nvPr/>
          </p:nvSpPr>
          <p:spPr>
            <a:xfrm>
              <a:off x="8833177" y="3429036"/>
              <a:ext cx="521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now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3" name="Entrada de lápiz 11">
                  <a:extLst>
                    <a:ext uri="{FF2B5EF4-FFF2-40B4-BE49-F238E27FC236}">
                      <a16:creationId xmlns:a16="http://schemas.microsoft.com/office/drawing/2014/main" id="{FF72E246-E96D-4387-84FB-BBB35AE7CA80}"/>
                    </a:ext>
                  </a:extLst>
                </p14:cNvPr>
                <p14:cNvContentPartPr/>
                <p14:nvPr/>
              </p14:nvContentPartPr>
              <p14:xfrm>
                <a:off x="7604887" y="3781494"/>
                <a:ext cx="257040" cy="283680"/>
              </p14:xfrm>
            </p:contentPart>
          </mc:Choice>
          <mc:Fallback xmlns="">
            <p:pic>
              <p:nvPicPr>
                <p:cNvPr id="83" name="Entrada de lápiz 11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FF72E246-E96D-4387-84FB-BBB35AE7CA8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604887" y="3781494"/>
                  <a:ext cx="25704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4" name="Entrada de lápiz 11">
                  <a:extLst>
                    <a:ext uri="{FF2B5EF4-FFF2-40B4-BE49-F238E27FC236}">
                      <a16:creationId xmlns:a16="http://schemas.microsoft.com/office/drawing/2014/main" id="{FF72E246-E96D-4387-84FB-BBB35AE7CA80}"/>
                    </a:ext>
                  </a:extLst>
                </p14:cNvPr>
                <p14:cNvContentPartPr/>
                <p14:nvPr/>
              </p14:nvContentPartPr>
              <p14:xfrm>
                <a:off x="7165412" y="3773617"/>
                <a:ext cx="257040" cy="283680"/>
              </p14:xfrm>
            </p:contentPart>
          </mc:Choice>
          <mc:Fallback xmlns="">
            <p:pic>
              <p:nvPicPr>
                <p:cNvPr id="84" name="Entrada de lápiz 11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FF72E246-E96D-4387-84FB-BBB35AE7CA8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65412" y="3773617"/>
                  <a:ext cx="257040" cy="28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0" name="Agrupar 69"/>
          <p:cNvGrpSpPr/>
          <p:nvPr/>
        </p:nvGrpSpPr>
        <p:grpSpPr>
          <a:xfrm>
            <a:off x="5861322" y="3029765"/>
            <a:ext cx="3026919" cy="675822"/>
            <a:chOff x="8529391" y="5702022"/>
            <a:chExt cx="3026919" cy="675822"/>
          </a:xfrm>
        </p:grpSpPr>
        <p:cxnSp>
          <p:nvCxnSpPr>
            <p:cNvPr id="87" name="Conector recto 86"/>
            <p:cNvCxnSpPr/>
            <p:nvPr/>
          </p:nvCxnSpPr>
          <p:spPr>
            <a:xfrm flipH="1">
              <a:off x="11187746" y="6047428"/>
              <a:ext cx="1" cy="3304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>
              <a:off x="8529391" y="6204568"/>
              <a:ext cx="3026919" cy="10393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72">
              <a:extLst>
                <a:ext uri="{FF2B5EF4-FFF2-40B4-BE49-F238E27FC236}">
                  <a16:creationId xmlns:a16="http://schemas.microsoft.com/office/drawing/2014/main" id="{094915DC-6A91-4087-908C-3E9D7B649574}"/>
                </a:ext>
              </a:extLst>
            </p:cNvPr>
            <p:cNvCxnSpPr>
              <a:cxnSpLocks/>
            </p:cNvCxnSpPr>
            <p:nvPr/>
          </p:nvCxnSpPr>
          <p:spPr>
            <a:xfrm>
              <a:off x="9261582" y="5952723"/>
              <a:ext cx="886243" cy="1363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86" name="Entrada de lápiz 11">
                  <a:extLst>
                    <a:ext uri="{FF2B5EF4-FFF2-40B4-BE49-F238E27FC236}">
                      <a16:creationId xmlns:a16="http://schemas.microsoft.com/office/drawing/2014/main" id="{FF72E246-E96D-4387-84FB-BBB35AE7CA80}"/>
                    </a:ext>
                  </a:extLst>
                </p14:cNvPr>
                <p14:cNvContentPartPr/>
                <p14:nvPr/>
              </p14:nvContentPartPr>
              <p14:xfrm>
                <a:off x="9610363" y="6057904"/>
                <a:ext cx="257040" cy="283680"/>
              </p14:xfrm>
            </p:contentPart>
          </mc:Choice>
          <mc:Fallback xmlns="">
            <p:pic>
              <p:nvPicPr>
                <p:cNvPr id="86" name="Entrada de lápiz 11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FF72E246-E96D-4387-84FB-BBB35AE7CA8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610363" y="6057904"/>
                  <a:ext cx="257040" cy="28368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89" name="CuadroTexto 88"/>
            <p:cNvSpPr txBox="1"/>
            <p:nvPr/>
          </p:nvSpPr>
          <p:spPr>
            <a:xfrm>
              <a:off x="10933832" y="5702022"/>
              <a:ext cx="521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now</a:t>
              </a:r>
            </a:p>
          </p:txBody>
        </p:sp>
      </p:grpSp>
      <p:sp>
        <p:nvSpPr>
          <p:cNvPr id="109" name="CuadroTexto 108"/>
          <p:cNvSpPr txBox="1"/>
          <p:nvPr/>
        </p:nvSpPr>
        <p:spPr>
          <a:xfrm>
            <a:off x="9237225" y="5463637"/>
            <a:ext cx="2228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saw my friends almost every day.</a:t>
            </a:r>
          </a:p>
        </p:txBody>
      </p:sp>
      <p:sp>
        <p:nvSpPr>
          <p:cNvPr id="113" name="CuadroTexto 112"/>
          <p:cNvSpPr txBox="1"/>
          <p:nvPr/>
        </p:nvSpPr>
        <p:spPr>
          <a:xfrm>
            <a:off x="9235803" y="4000409"/>
            <a:ext cx="2397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met my friends first then we went for a pizza.</a:t>
            </a:r>
          </a:p>
        </p:txBody>
      </p:sp>
      <p:sp>
        <p:nvSpPr>
          <p:cNvPr id="114" name="CuadroTexto 113"/>
          <p:cNvSpPr txBox="1"/>
          <p:nvPr/>
        </p:nvSpPr>
        <p:spPr>
          <a:xfrm>
            <a:off x="1900180" y="4308571"/>
            <a:ext cx="2640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One day, we went to a concert.</a:t>
            </a:r>
          </a:p>
        </p:txBody>
      </p:sp>
      <p:sp>
        <p:nvSpPr>
          <p:cNvPr id="115" name="CuadroTexto 114"/>
          <p:cNvSpPr txBox="1"/>
          <p:nvPr/>
        </p:nvSpPr>
        <p:spPr>
          <a:xfrm>
            <a:off x="9241083" y="4712586"/>
            <a:ext cx="238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was eating my pizza when we had to leave...</a:t>
            </a:r>
          </a:p>
        </p:txBody>
      </p:sp>
      <p:sp>
        <p:nvSpPr>
          <p:cNvPr id="116" name="CuadroTexto 115"/>
          <p:cNvSpPr txBox="1"/>
          <p:nvPr/>
        </p:nvSpPr>
        <p:spPr>
          <a:xfrm>
            <a:off x="9225752" y="3175572"/>
            <a:ext cx="23803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My friend took a photo of me when I was standing next to her!</a:t>
            </a:r>
          </a:p>
        </p:txBody>
      </p:sp>
      <p:sp>
        <p:nvSpPr>
          <p:cNvPr id="122" name="Pentagon 2">
            <a:extLst>
              <a:ext uri="{FF2B5EF4-FFF2-40B4-BE49-F238E27FC236}">
                <a16:creationId xmlns:a16="http://schemas.microsoft.com/office/drawing/2014/main" id="{6BDBF1E5-CBFD-4E8B-B822-04283E03ECF7}"/>
              </a:ext>
            </a:extLst>
          </p:cNvPr>
          <p:cNvSpPr/>
          <p:nvPr/>
        </p:nvSpPr>
        <p:spPr>
          <a:xfrm>
            <a:off x="10387386" y="5888385"/>
            <a:ext cx="1709891" cy="782908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form these structures?</a:t>
            </a:r>
          </a:p>
        </p:txBody>
      </p:sp>
      <p:sp>
        <p:nvSpPr>
          <p:cNvPr id="58" name="Google Shape;65;p15">
            <a:extLst>
              <a:ext uri="{FF2B5EF4-FFF2-40B4-BE49-F238E27FC236}">
                <a16:creationId xmlns:a16="http://schemas.microsoft.com/office/drawing/2014/main" id="{C14F7F2B-65F7-4092-BFB1-8FD901AE7AD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1996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09" grpId="0"/>
      <p:bldP spid="113" grpId="0"/>
      <p:bldP spid="114" grpId="0"/>
      <p:bldP spid="115" grpId="0"/>
      <p:bldP spid="116" grpId="0"/>
      <p:bldP spid="1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with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these structures?</a:t>
            </a:r>
          </a:p>
        </p:txBody>
      </p:sp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12172"/>
              </p:ext>
            </p:extLst>
          </p:nvPr>
        </p:nvGraphicFramePr>
        <p:xfrm>
          <a:off x="241669" y="1822634"/>
          <a:ext cx="5835993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154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1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441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positive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irregular verbs: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 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TV.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777794"/>
              </p:ext>
            </p:extLst>
          </p:nvPr>
        </p:nvGraphicFramePr>
        <p:xfrm>
          <a:off x="232534" y="3103050"/>
          <a:ext cx="5848708" cy="7299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924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4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37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negative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7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765940"/>
              </p:ext>
            </p:extLst>
          </p:nvPr>
        </p:nvGraphicFramePr>
        <p:xfrm>
          <a:off x="241670" y="3907046"/>
          <a:ext cx="5835992" cy="99378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78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172123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364586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questions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9202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50">
            <a:extLst>
              <a:ext uri="{FF2B5EF4-FFF2-40B4-BE49-F238E27FC236}">
                <a16:creationId xmlns:a16="http://schemas.microsoft.com/office/drawing/2014/main" id="{5719DD42-939A-48F7-96B7-D175E584F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729879"/>
              </p:ext>
            </p:extLst>
          </p:nvPr>
        </p:nvGraphicFramePr>
        <p:xfrm>
          <a:off x="240384" y="4968534"/>
          <a:ext cx="5835991" cy="102754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57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4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446108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46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81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______________________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</a:tbl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03BB6B12-B9E3-4418-BD57-98851599B4FF}"/>
              </a:ext>
            </a:extLst>
          </p:cNvPr>
          <p:cNvSpPr/>
          <p:nvPr/>
        </p:nvSpPr>
        <p:spPr>
          <a:xfrm>
            <a:off x="3788003" y="3416175"/>
            <a:ext cx="13805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didn’t watch</a:t>
            </a:r>
            <a:endParaRPr lang="en-U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F5ACB2F-20B0-4471-A8B5-533C02B7E7FA}"/>
              </a:ext>
            </a:extLst>
          </p:cNvPr>
          <p:cNvSpPr/>
          <p:nvPr/>
        </p:nvSpPr>
        <p:spPr>
          <a:xfrm>
            <a:off x="1911248" y="4395477"/>
            <a:ext cx="4738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Did</a:t>
            </a:r>
            <a:endParaRPr lang="en-U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1085427-B66D-4A97-9C1A-6F74B58348FB}"/>
              </a:ext>
            </a:extLst>
          </p:cNvPr>
          <p:cNvSpPr/>
          <p:nvPr/>
        </p:nvSpPr>
        <p:spPr>
          <a:xfrm>
            <a:off x="4226691" y="5275427"/>
            <a:ext cx="503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did.</a:t>
            </a:r>
            <a:endParaRPr 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9CBF2E6-1638-4488-B747-2E041BF92B01}"/>
              </a:ext>
            </a:extLst>
          </p:cNvPr>
          <p:cNvSpPr/>
          <p:nvPr/>
        </p:nvSpPr>
        <p:spPr>
          <a:xfrm>
            <a:off x="4116724" y="5665959"/>
            <a:ext cx="7231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didn’t.</a:t>
            </a:r>
            <a:endParaRPr lang="en-US" dirty="0"/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73418"/>
              </p:ext>
            </p:extLst>
          </p:nvPr>
        </p:nvGraphicFramePr>
        <p:xfrm>
          <a:off x="6249430" y="1820009"/>
          <a:ext cx="5526860" cy="12170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40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391527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06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/He/She/It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________________________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412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were/weren’t (were not)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81FE7B19-1639-4FA7-BDBF-FBFEFC0A7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604071"/>
              </p:ext>
            </p:extLst>
          </p:nvPr>
        </p:nvGraphicFramePr>
        <p:xfrm>
          <a:off x="6276842" y="3144770"/>
          <a:ext cx="5526860" cy="11621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4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676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873949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408006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questions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14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</a:t>
                      </a:r>
                      <a:r>
                        <a:rPr lang="en-GB" sz="14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2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C8F3946B-B65D-4117-9D7B-4CDA645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892021"/>
              </p:ext>
            </p:extLst>
          </p:nvPr>
        </p:nvGraphicFramePr>
        <p:xfrm>
          <a:off x="6261599" y="4409180"/>
          <a:ext cx="5526860" cy="1597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53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16764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3703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sp>
        <p:nvSpPr>
          <p:cNvPr id="22" name="Rectángulo 21">
            <a:extLst>
              <a:ext uri="{FF2B5EF4-FFF2-40B4-BE49-F238E27FC236}">
                <a16:creationId xmlns:a16="http://schemas.microsoft.com/office/drawing/2014/main" id="{668590FC-40EB-4E03-B960-4F7CE34F3CDE}"/>
              </a:ext>
            </a:extLst>
          </p:cNvPr>
          <p:cNvSpPr/>
          <p:nvPr/>
        </p:nvSpPr>
        <p:spPr>
          <a:xfrm>
            <a:off x="7778108" y="2170233"/>
            <a:ext cx="19703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was/wasn’t (was not)</a:t>
            </a:r>
            <a:endParaRPr lang="en-U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E3B2368-7E24-46CE-8389-26FBEB6D7A01}"/>
              </a:ext>
            </a:extLst>
          </p:cNvPr>
          <p:cNvSpPr/>
          <p:nvPr/>
        </p:nvSpPr>
        <p:spPr>
          <a:xfrm>
            <a:off x="7420265" y="3539625"/>
            <a:ext cx="5538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Was</a:t>
            </a:r>
            <a:endParaRPr lang="en-US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05C0FEBF-0538-493A-B268-2A7AFCA3377B}"/>
              </a:ext>
            </a:extLst>
          </p:cNvPr>
          <p:cNvSpPr/>
          <p:nvPr/>
        </p:nvSpPr>
        <p:spPr>
          <a:xfrm>
            <a:off x="9995924" y="3765024"/>
            <a:ext cx="962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watching</a:t>
            </a:r>
            <a:endParaRPr lang="en-US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41813C1-66DE-47AD-B720-D75208F3BD67}"/>
              </a:ext>
            </a:extLst>
          </p:cNvPr>
          <p:cNvSpPr/>
          <p:nvPr/>
        </p:nvSpPr>
        <p:spPr>
          <a:xfrm>
            <a:off x="9686688" y="4992452"/>
            <a:ext cx="6437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were.</a:t>
            </a:r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E7DC6F97-EA47-4932-834A-FEAF099520C4}"/>
              </a:ext>
            </a:extLst>
          </p:cNvPr>
          <p:cNvSpPr/>
          <p:nvPr/>
        </p:nvSpPr>
        <p:spPr>
          <a:xfrm>
            <a:off x="9686688" y="5328417"/>
            <a:ext cx="15811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wasn’t (was not)</a:t>
            </a:r>
            <a:endParaRPr lang="en-U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EF217371-E8A1-4641-AD49-BB8E17766008}"/>
              </a:ext>
            </a:extLst>
          </p:cNvPr>
          <p:cNvSpPr/>
          <p:nvPr/>
        </p:nvSpPr>
        <p:spPr>
          <a:xfrm>
            <a:off x="4410797" y="2418627"/>
            <a:ext cx="10165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watched</a:t>
            </a:r>
            <a:endParaRPr lang="en-US" dirty="0"/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986" y="251615"/>
            <a:ext cx="1046031" cy="1046031"/>
          </a:xfrm>
          <a:prstGeom prst="rect">
            <a:avLst/>
          </a:prstGeom>
        </p:spPr>
      </p:pic>
      <p:sp>
        <p:nvSpPr>
          <p:cNvPr id="31" name="Rounded Rectangular Callout 25"/>
          <p:cNvSpPr/>
          <p:nvPr/>
        </p:nvSpPr>
        <p:spPr>
          <a:xfrm>
            <a:off x="6457672" y="910604"/>
            <a:ext cx="4169332" cy="658991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Using the verb </a:t>
            </a:r>
            <a:r>
              <a:rPr lang="en-US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watch 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 all the examples, complete the gaps in the tables.</a:t>
            </a: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0644BDE0-6398-4AC9-97F6-0461D93B31B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2356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22" grpId="0"/>
      <p:bldP spid="23" grpId="0"/>
      <p:bldP spid="24" grpId="0"/>
      <p:bldP spid="25" grpId="0"/>
      <p:bldP spid="26" grpId="0"/>
      <p:bldP spid="27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with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these structures?</a:t>
            </a:r>
          </a:p>
        </p:txBody>
      </p:sp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348718"/>
              </p:ext>
            </p:extLst>
          </p:nvPr>
        </p:nvGraphicFramePr>
        <p:xfrm>
          <a:off x="253649" y="1499129"/>
          <a:ext cx="5835993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154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1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441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positive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r>
                        <a:rPr lang="en-GB" sz="14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irregular verbs: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watched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TV.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25704"/>
              </p:ext>
            </p:extLst>
          </p:nvPr>
        </p:nvGraphicFramePr>
        <p:xfrm>
          <a:off x="253650" y="2578546"/>
          <a:ext cx="5848708" cy="7299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924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4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37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negative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7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didn’t watch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829924"/>
              </p:ext>
            </p:extLst>
          </p:nvPr>
        </p:nvGraphicFramePr>
        <p:xfrm>
          <a:off x="253649" y="3446496"/>
          <a:ext cx="5835992" cy="91390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78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172123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questions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26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50">
            <a:extLst>
              <a:ext uri="{FF2B5EF4-FFF2-40B4-BE49-F238E27FC236}">
                <a16:creationId xmlns:a16="http://schemas.microsoft.com/office/drawing/2014/main" id="{5719DD42-939A-48F7-96B7-D175E584F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589280"/>
              </p:ext>
            </p:extLst>
          </p:nvPr>
        </p:nvGraphicFramePr>
        <p:xfrm>
          <a:off x="252363" y="4452382"/>
          <a:ext cx="5835991" cy="102754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57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4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446108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46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81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didn’t.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</a:tbl>
          </a:graphicData>
        </a:graphic>
      </p:graphicFrame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640230"/>
              </p:ext>
            </p:extLst>
          </p:nvPr>
        </p:nvGraphicFramePr>
        <p:xfrm>
          <a:off x="6261410" y="1496504"/>
          <a:ext cx="5526860" cy="104216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40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84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/He/She/It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was/wasn’t (was not)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were/weren’t (were not)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81FE7B19-1639-4FA7-BDBF-FBFEFC0A7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423009"/>
              </p:ext>
            </p:extLst>
          </p:nvPr>
        </p:nvGraphicFramePr>
        <p:xfrm>
          <a:off x="6261411" y="2675082"/>
          <a:ext cx="5526860" cy="955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4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5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433256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questions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TV?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C8F3946B-B65D-4117-9D7B-4CDA645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706166"/>
              </p:ext>
            </p:extLst>
          </p:nvPr>
        </p:nvGraphicFramePr>
        <p:xfrm>
          <a:off x="6255305" y="3738493"/>
          <a:ext cx="5526860" cy="156213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53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16764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sp>
        <p:nvSpPr>
          <p:cNvPr id="28" name="Arc 77">
            <a:extLst>
              <a:ext uri="{FF2B5EF4-FFF2-40B4-BE49-F238E27FC236}">
                <a16:creationId xmlns:a16="http://schemas.microsoft.com/office/drawing/2014/main" id="{3791E059-6C11-4F37-A723-3149F495CDDB}"/>
              </a:ext>
            </a:extLst>
          </p:cNvPr>
          <p:cNvSpPr/>
          <p:nvPr/>
        </p:nvSpPr>
        <p:spPr>
          <a:xfrm rot="3640933" flipH="1" flipV="1">
            <a:off x="3900270" y="889431"/>
            <a:ext cx="1999596" cy="2709682"/>
          </a:xfrm>
          <a:prstGeom prst="arc">
            <a:avLst>
              <a:gd name="adj1" fmla="val 4600904"/>
              <a:gd name="adj2" fmla="val 151428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Pentagon 2">
            <a:extLst>
              <a:ext uri="{FF2B5EF4-FFF2-40B4-BE49-F238E27FC236}">
                <a16:creationId xmlns:a16="http://schemas.microsoft.com/office/drawing/2014/main" id="{35F08E7F-97C0-4D1C-BC37-081AE2BE469F}"/>
              </a:ext>
            </a:extLst>
          </p:cNvPr>
          <p:cNvSpPr/>
          <p:nvPr/>
        </p:nvSpPr>
        <p:spPr>
          <a:xfrm>
            <a:off x="9689393" y="5575819"/>
            <a:ext cx="2227271" cy="1058024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Pronunciation of regular past simple verbs…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138" y="371430"/>
            <a:ext cx="1046031" cy="1046031"/>
          </a:xfrm>
          <a:prstGeom prst="rect">
            <a:avLst/>
          </a:prstGeom>
        </p:spPr>
      </p:pic>
      <p:sp>
        <p:nvSpPr>
          <p:cNvPr id="23" name="Rounded Rectangular Callout 25"/>
          <p:cNvSpPr/>
          <p:nvPr/>
        </p:nvSpPr>
        <p:spPr>
          <a:xfrm>
            <a:off x="5199683" y="946550"/>
            <a:ext cx="4708470" cy="455301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This is the infinitive form without </a:t>
            </a:r>
            <a:r>
              <a:rPr lang="en-US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to.</a:t>
            </a:r>
            <a:endParaRPr lang="en-US" sz="16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Rounded Rectangular Callout 25"/>
          <p:cNvSpPr/>
          <p:nvPr/>
        </p:nvSpPr>
        <p:spPr>
          <a:xfrm>
            <a:off x="6110228" y="5628016"/>
            <a:ext cx="3231476" cy="734244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s-MX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past continuous follows the pattern </a:t>
            </a:r>
            <a:r>
              <a:rPr lang="es-MX" sz="1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s-MX" sz="1600" b="1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to be </a:t>
            </a:r>
            <a:r>
              <a:rPr lang="en-US" sz="1600" b="1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+ -</a:t>
            </a:r>
            <a:r>
              <a:rPr lang="es-MX" sz="1600" b="1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ing.</a:t>
            </a:r>
            <a:endParaRPr lang="en-US" sz="16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Rounded Rectangular Callout 25"/>
          <p:cNvSpPr/>
          <p:nvPr/>
        </p:nvSpPr>
        <p:spPr>
          <a:xfrm>
            <a:off x="443291" y="5635872"/>
            <a:ext cx="5133079" cy="738369"/>
          </a:xfrm>
          <a:prstGeom prst="wedgeRoundRectCallout">
            <a:avLst>
              <a:gd name="adj1" fmla="val 54805"/>
              <a:gd name="adj2" fmla="val 215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s-MX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We do not stress the verb </a:t>
            </a:r>
            <a:r>
              <a:rPr lang="es-MX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s-MX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in connected speech, so we usually use the weak form, e.g. </a:t>
            </a:r>
            <a:r>
              <a:rPr lang="es-MX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was</a:t>
            </a:r>
            <a:r>
              <a:rPr lang="es-MX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= /wəz/.</a:t>
            </a:r>
            <a:endParaRPr lang="en-US" sz="1600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3791E059-6C11-4F37-A723-3149F495CDDB}"/>
              </a:ext>
            </a:extLst>
          </p:cNvPr>
          <p:cNvSpPr/>
          <p:nvPr/>
        </p:nvSpPr>
        <p:spPr>
          <a:xfrm rot="13126112" flipV="1">
            <a:off x="4860780" y="144874"/>
            <a:ext cx="2185316" cy="6586780"/>
          </a:xfrm>
          <a:prstGeom prst="arc">
            <a:avLst>
              <a:gd name="adj1" fmla="val 6578764"/>
              <a:gd name="adj2" fmla="val 1512847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Arc 77">
            <a:extLst>
              <a:ext uri="{FF2B5EF4-FFF2-40B4-BE49-F238E27FC236}">
                <a16:creationId xmlns:a16="http://schemas.microsoft.com/office/drawing/2014/main" id="{3791E059-6C11-4F37-A723-3149F495CDDB}"/>
              </a:ext>
            </a:extLst>
          </p:cNvPr>
          <p:cNvSpPr/>
          <p:nvPr/>
        </p:nvSpPr>
        <p:spPr>
          <a:xfrm rot="2947439" flipH="1" flipV="1">
            <a:off x="3523747" y="1906448"/>
            <a:ext cx="2185316" cy="2947517"/>
          </a:xfrm>
          <a:prstGeom prst="arc">
            <a:avLst>
              <a:gd name="adj1" fmla="val 6124086"/>
              <a:gd name="adj2" fmla="val 100310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6102A2AF-CCBA-4019-AF7C-B5184ED427E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6645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4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 pronunciation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930307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Tx/>
              <a:buNone/>
            </a:pP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different ways to pronounce the -</a:t>
            </a:r>
            <a:r>
              <a:rPr lang="en-US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past simple ending.</a:t>
            </a:r>
            <a:endParaRPr lang="en-US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257138"/>
              </p:ext>
            </p:extLst>
          </p:nvPr>
        </p:nvGraphicFramePr>
        <p:xfrm>
          <a:off x="378124" y="1476579"/>
          <a:ext cx="8625159" cy="24660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needed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080694" y="1633581"/>
            <a:ext cx="2910506" cy="737440"/>
          </a:xfrm>
          <a:prstGeom prst="wedgeRoundRectCallout">
            <a:avLst>
              <a:gd name="adj1" fmla="val 31778"/>
              <a:gd name="adj2" fmla="val -7444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Let’s look at this table. Notice the three different columns.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9080694" y="2550306"/>
            <a:ext cx="2910506" cy="916226"/>
          </a:xfrm>
          <a:prstGeom prst="wedgeRoundRectCallout">
            <a:avLst>
              <a:gd name="adj1" fmla="val 29145"/>
              <a:gd name="adj2" fmla="val -623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pronunciation of the -</a:t>
            </a:r>
            <a:r>
              <a:rPr lang="en-US" sz="1600" i="1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ed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ending depends on the last sound in the verb.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355751" y="4068555"/>
            <a:ext cx="2772231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Verbs that end in a /t/ or </a:t>
            </a: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/d/ sound = add an extra syllable with /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ıd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/. Look at this example…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378124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in /t/ or /d/ = + /ıd/  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EXTRA SYLLABLE</a:t>
            </a:r>
            <a:endParaRPr lang="en-GB" sz="1600" b="1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75336" y="5328982"/>
            <a:ext cx="2859412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WANT                 WANTED</a:t>
            </a:r>
          </a:p>
        </p:txBody>
      </p:sp>
      <p:sp>
        <p:nvSpPr>
          <p:cNvPr id="30" name="Arc 29"/>
          <p:cNvSpPr/>
          <p:nvPr/>
        </p:nvSpPr>
        <p:spPr>
          <a:xfrm rot="2538939" flipV="1">
            <a:off x="949937" y="4711797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625" y="5299839"/>
            <a:ext cx="1482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2538939" flipV="1">
            <a:off x="2658182" y="47117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01048" y="5299839"/>
            <a:ext cx="16564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/ıd/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34"/>
          <p:cNvSpPr/>
          <p:nvPr/>
        </p:nvSpPr>
        <p:spPr>
          <a:xfrm rot="12925871" flipV="1">
            <a:off x="1266227" y="4490375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86691" y="6026919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2 syllables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42"/>
          <p:cNvSpPr/>
          <p:nvPr/>
        </p:nvSpPr>
        <p:spPr>
          <a:xfrm rot="12925871" flipV="1">
            <a:off x="-503186" y="4520257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8880" y="6012477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3353855" y="4081790"/>
            <a:ext cx="4029583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Verbs that end in an unvoiced sound (your throat doesn’t vibrate when you make the sound) = + /t/ sound. </a:t>
            </a: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 EXTRA SYLLABLE.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61459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unvoiced sound = + /t/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3484963" y="5265862"/>
            <a:ext cx="3529986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LIKE                                LIKED</a:t>
            </a:r>
          </a:p>
        </p:txBody>
      </p:sp>
      <p:sp>
        <p:nvSpPr>
          <p:cNvPr id="49" name="Arc 48"/>
          <p:cNvSpPr/>
          <p:nvPr/>
        </p:nvSpPr>
        <p:spPr>
          <a:xfrm rot="2538939" flipV="1">
            <a:off x="4044688" y="464443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8788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/k/ sound (unvoiced)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Arc 50"/>
          <p:cNvSpPr/>
          <p:nvPr/>
        </p:nvSpPr>
        <p:spPr>
          <a:xfrm rot="2538939" flipV="1">
            <a:off x="6584164" y="4651909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3794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14748874" flipV="1">
            <a:off x="4957286" y="4294703"/>
            <a:ext cx="1206555" cy="2534337"/>
          </a:xfrm>
          <a:prstGeom prst="arc">
            <a:avLst>
              <a:gd name="adj1" fmla="val 10861859"/>
              <a:gd name="adj2" fmla="val 129322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709911" y="5901588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Arc 54"/>
          <p:cNvSpPr/>
          <p:nvPr/>
        </p:nvSpPr>
        <p:spPr>
          <a:xfrm rot="4679416" flipH="1" flipV="1">
            <a:off x="3409280" y="3494265"/>
            <a:ext cx="2643033" cy="2534337"/>
          </a:xfrm>
          <a:prstGeom prst="arc">
            <a:avLst>
              <a:gd name="adj1" fmla="val 1144782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Rounded Rectangular Callout 55"/>
          <p:cNvSpPr/>
          <p:nvPr/>
        </p:nvSpPr>
        <p:spPr>
          <a:xfrm>
            <a:off x="7965990" y="3848439"/>
            <a:ext cx="4029583" cy="1108071"/>
          </a:xfrm>
          <a:prstGeom prst="wedgeRoundRectCallout">
            <a:avLst>
              <a:gd name="adj1" fmla="val 22210"/>
              <a:gd name="adj2" fmla="val -6425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Verbs that end in a voiced sound (your throat vibrates when you make the sound) = + /d/ sound. </a:t>
            </a: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 EXTRA SYLLABLE.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149870" y="1835313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 voiced sound = + /d/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7102408" y="5278225"/>
            <a:ext cx="3168455" cy="1014920"/>
          </a:xfrm>
          <a:prstGeom prst="wedgeRoundRectCallout">
            <a:avLst>
              <a:gd name="adj1" fmla="val -12532"/>
              <a:gd name="adj2" fmla="val -6907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LIVE		LIVED</a:t>
            </a:r>
          </a:p>
        </p:txBody>
      </p:sp>
      <p:sp>
        <p:nvSpPr>
          <p:cNvPr id="59" name="Arc 58"/>
          <p:cNvSpPr/>
          <p:nvPr/>
        </p:nvSpPr>
        <p:spPr>
          <a:xfrm rot="2538939" flipV="1">
            <a:off x="7697869" y="4668530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057382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/v/ sound (voiced)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Arc 60"/>
          <p:cNvSpPr/>
          <p:nvPr/>
        </p:nvSpPr>
        <p:spPr>
          <a:xfrm rot="2538939" flipV="1">
            <a:off x="9810829" y="4653589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080694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2" name="Arc 71"/>
          <p:cNvSpPr/>
          <p:nvPr/>
        </p:nvSpPr>
        <p:spPr>
          <a:xfrm rot="14381724" flipV="1">
            <a:off x="8378092" y="4345095"/>
            <a:ext cx="1206555" cy="2534337"/>
          </a:xfrm>
          <a:prstGeom prst="arc">
            <a:avLst>
              <a:gd name="adj1" fmla="val 10861859"/>
              <a:gd name="adj2" fmla="val 124622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244456" y="5964200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4" name="Arc 73"/>
          <p:cNvSpPr/>
          <p:nvPr/>
        </p:nvSpPr>
        <p:spPr>
          <a:xfrm rot="4679416" flipH="1" flipV="1">
            <a:off x="6943825" y="3556877"/>
            <a:ext cx="2643033" cy="2534337"/>
          </a:xfrm>
          <a:prstGeom prst="arc">
            <a:avLst>
              <a:gd name="adj1" fmla="val 1144782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10315889" y="5875587"/>
            <a:ext cx="1691443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47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080" y="239632"/>
            <a:ext cx="1046031" cy="1046031"/>
          </a:xfrm>
          <a:prstGeom prst="rect">
            <a:avLst/>
          </a:prstGeom>
        </p:spPr>
      </p:pic>
      <p:sp>
        <p:nvSpPr>
          <p:cNvPr id="41" name="Google Shape;65;p15">
            <a:extLst>
              <a:ext uri="{FF2B5EF4-FFF2-40B4-BE49-F238E27FC236}">
                <a16:creationId xmlns:a16="http://schemas.microsoft.com/office/drawing/2014/main" id="{94354DD4-9174-4B1F-92E5-9AFF43D3C56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0510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3" grpId="0"/>
      <p:bldP spid="28" grpId="0" animBg="1"/>
      <p:bldP spid="30" grpId="0" animBg="1"/>
      <p:bldP spid="32" grpId="0"/>
      <p:bldP spid="33" grpId="0" animBg="1"/>
      <p:bldP spid="34" grpId="0"/>
      <p:bldP spid="35" grpId="0" animBg="1"/>
      <p:bldP spid="36" grpId="0"/>
      <p:bldP spid="43" grpId="0" animBg="1"/>
      <p:bldP spid="44" grpId="0"/>
      <p:bldP spid="45" grpId="0" animBg="1"/>
      <p:bldP spid="46" grpId="0"/>
      <p:bldP spid="48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/>
      <p:bldP spid="72" grpId="0" animBg="1"/>
      <p:bldP spid="73" grpId="0"/>
      <p:bldP spid="74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812" y="2088588"/>
            <a:ext cx="114299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While I</a:t>
            </a:r>
            <a:r>
              <a:rPr lang="es-MX" sz="1600" dirty="0"/>
              <a:t>………………………….my homework, my friend………………………….to ask if I was busy.</a:t>
            </a:r>
            <a:endParaRPr lang="en-GB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It…………………………. a sunny day and the girls………………………….frisbee in the park.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FontTx/>
              <a:buAutoNum type="arabicPeriod"/>
            </a:pPr>
            <a:r>
              <a:rPr lang="es-MX" sz="1600" dirty="0"/>
              <a:t>………………………….Jack…………………………..before the end of the concert?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/>
              <a:t>I………………………….at the bus stop when I………………………….my mobile phone ring in my bag.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FontTx/>
              <a:buAutoNum type="arabicPeriod"/>
            </a:pPr>
            <a:r>
              <a:rPr lang="es-MX" sz="1600" dirty="0"/>
              <a:t>He………………………….the blue jacket because it was too expensive. He………………………….the green one instead.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FontTx/>
              <a:buAutoNum type="arabicPeriod"/>
            </a:pPr>
            <a:r>
              <a:rPr lang="es-MX" sz="1600" dirty="0"/>
              <a:t>………………………….it………………………….at 6pm yesterday?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2" y="905812"/>
            <a:ext cx="9842245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these sentences using the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present continuous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 of a verb from the box.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413116"/>
              </p:ext>
            </p:extLst>
          </p:nvPr>
        </p:nvGraphicFramePr>
        <p:xfrm>
          <a:off x="502771" y="1604398"/>
          <a:ext cx="10058400" cy="43075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05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075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play          not buy          do        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wait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hear         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call          leave          buy          rain          be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777474" y="2227923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doing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6234346" y="2227921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called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549838" y="2731152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5611342" y="2731151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 playing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358145" y="4180932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didn’t buy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7947605" y="4180932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bought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166451" y="3701666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waiting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5719170" y="3701666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heard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406068" y="3222400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3634503" y="3222399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leave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142490" y="4660198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3454792" y="4672180"/>
            <a:ext cx="15882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raining</a:t>
            </a: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BFE0700E-2A54-4018-B603-0F8BA534F97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0809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someone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anyone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nothing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everything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etc.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86" y="4823615"/>
            <a:ext cx="1046031" cy="1046031"/>
          </a:xfrm>
          <a:prstGeom prst="rect">
            <a:avLst/>
          </a:prstGeom>
        </p:spPr>
      </p:pic>
      <p:sp>
        <p:nvSpPr>
          <p:cNvPr id="31" name="Rounded Rectangular Callout 25"/>
          <p:cNvSpPr/>
          <p:nvPr/>
        </p:nvSpPr>
        <p:spPr>
          <a:xfrm>
            <a:off x="7658100" y="4635500"/>
            <a:ext cx="2587904" cy="1663700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We use these words to talk about people or things when we don’t know who or what it is (or when it isn’t important).</a:t>
            </a:r>
          </a:p>
        </p:txBody>
      </p:sp>
      <p:pic>
        <p:nvPicPr>
          <p:cNvPr id="30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22" y="1611407"/>
            <a:ext cx="1004825" cy="1004825"/>
          </a:xfrm>
          <a:prstGeom prst="rect">
            <a:avLst/>
          </a:prstGeom>
        </p:spPr>
      </p:pic>
      <p:pic>
        <p:nvPicPr>
          <p:cNvPr id="32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357" y="1020747"/>
            <a:ext cx="1004825" cy="1004825"/>
          </a:xfrm>
          <a:prstGeom prst="rect">
            <a:avLst/>
          </a:prstGeom>
        </p:spPr>
      </p:pic>
      <p:pic>
        <p:nvPicPr>
          <p:cNvPr id="33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96" y="1683225"/>
            <a:ext cx="1004825" cy="1004825"/>
          </a:xfrm>
          <a:prstGeom prst="rect">
            <a:avLst/>
          </a:prstGeom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016" y="1358105"/>
            <a:ext cx="990756" cy="990756"/>
          </a:xfrm>
          <a:prstGeom prst="rect">
            <a:avLst/>
          </a:prstGeom>
        </p:spPr>
      </p:pic>
      <p:sp>
        <p:nvSpPr>
          <p:cNvPr id="35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711200" y="2952280"/>
            <a:ext cx="2209800" cy="1040600"/>
          </a:xfrm>
          <a:prstGeom prst="wedgeRoundRectCallout">
            <a:avLst>
              <a:gd name="adj1" fmla="val -22859"/>
              <a:gd name="adj2" fmla="val -655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Someone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took my bag when I was swimming in the sea.</a:t>
            </a:r>
          </a:p>
        </p:txBody>
      </p:sp>
      <p:sp>
        <p:nvSpPr>
          <p:cNvPr id="36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543263" y="2338055"/>
            <a:ext cx="1743597" cy="875045"/>
          </a:xfrm>
          <a:prstGeom prst="wedgeRoundRectCallout">
            <a:avLst>
              <a:gd name="adj1" fmla="val -14376"/>
              <a:gd name="adj2" fmla="val -7151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 did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everything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on my list. Now I can relax!</a:t>
            </a:r>
          </a:p>
        </p:txBody>
      </p:sp>
      <p:sp>
        <p:nvSpPr>
          <p:cNvPr id="3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6293875" y="2638169"/>
            <a:ext cx="2032636" cy="1070232"/>
          </a:xfrm>
          <a:prstGeom prst="wedgeRoundRectCallout">
            <a:avLst>
              <a:gd name="adj1" fmla="val 13418"/>
              <a:gd name="adj2" fmla="val -6260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anyone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see the match on Sunday?</a:t>
            </a:r>
          </a:p>
        </p:txBody>
      </p:sp>
      <p:sp>
        <p:nvSpPr>
          <p:cNvPr id="38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3480876" y="3005922"/>
            <a:ext cx="2032636" cy="1060618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There’s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nothing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fridge. Let’s go to the shops.</a:t>
            </a:r>
          </a:p>
        </p:txBody>
      </p:sp>
      <p:sp>
        <p:nvSpPr>
          <p:cNvPr id="40" name="Rounded Rectangular Callout 25"/>
          <p:cNvSpPr/>
          <p:nvPr/>
        </p:nvSpPr>
        <p:spPr>
          <a:xfrm>
            <a:off x="8940800" y="3594100"/>
            <a:ext cx="2397404" cy="850900"/>
          </a:xfrm>
          <a:prstGeom prst="wedgeRoundRectCallout">
            <a:avLst>
              <a:gd name="adj1" fmla="val 31176"/>
              <a:gd name="adj2" fmla="val 764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these sentences and notice the words in bold.</a:t>
            </a:r>
          </a:p>
        </p:txBody>
      </p:sp>
      <p:graphicFrame>
        <p:nvGraphicFramePr>
          <p:cNvPr id="41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847909"/>
              </p:ext>
            </p:extLst>
          </p:nvPr>
        </p:nvGraphicFramePr>
        <p:xfrm>
          <a:off x="714391" y="4381500"/>
          <a:ext cx="6372210" cy="11303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4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4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4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4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44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639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everyone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 one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cap="none" dirty="0">
                          <a:solidFill>
                            <a:schemeClr val="lt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things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something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anything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2" name="Rounded Rectangular Callout 25"/>
          <p:cNvSpPr/>
          <p:nvPr/>
        </p:nvSpPr>
        <p:spPr>
          <a:xfrm>
            <a:off x="4076700" y="5613400"/>
            <a:ext cx="3108604" cy="762000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Now put the words in bold in the correct place in the table.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108200" y="4508500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someone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5969000" y="5067300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nothing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4660900" y="50673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everything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3454400" y="4521200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anyone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6F102C52-CC6C-43FF-959E-9ECCF9B02EB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5095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0" grpId="0" animBg="1"/>
      <p:bldP spid="42" grpId="0" animBg="1"/>
      <p:bldP spid="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4744</TotalTime>
  <Words>1696</Words>
  <Application>Microsoft Office PowerPoint</Application>
  <PresentationFormat>Widescreen</PresentationFormat>
  <Paragraphs>253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2_Simple Light</vt:lpstr>
      <vt:lpstr>Pearson</vt:lpstr>
      <vt:lpstr>Grammar A2+ past simple and past continuous </vt:lpstr>
      <vt:lpstr>PowerPoint Presentation</vt:lpstr>
      <vt:lpstr>Function: When do we use them?</vt:lpstr>
      <vt:lpstr>Function: When do we use them?</vt:lpstr>
      <vt:lpstr>Form: How do we make sentences with these structures?</vt:lpstr>
      <vt:lpstr>Form: How do we make sentences with these structures?</vt:lpstr>
      <vt:lpstr>Let’s consider pronunciation</vt:lpstr>
      <vt:lpstr>PowerPoint Presentation</vt:lpstr>
      <vt:lpstr>Explore grammar: someone, anyone, nothing, everything, etc.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210</cp:revision>
  <dcterms:modified xsi:type="dcterms:W3CDTF">2019-12-05T09:57:08Z</dcterms:modified>
</cp:coreProperties>
</file>